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30"/>
  </p:notesMasterIdLst>
  <p:handoutMasterIdLst>
    <p:handoutMasterId r:id="rId31"/>
  </p:handoutMasterIdLst>
  <p:sldIdLst>
    <p:sldId id="261" r:id="rId2"/>
    <p:sldId id="257" r:id="rId3"/>
    <p:sldId id="272" r:id="rId4"/>
    <p:sldId id="271" r:id="rId5"/>
    <p:sldId id="273" r:id="rId6"/>
    <p:sldId id="275" r:id="rId7"/>
    <p:sldId id="279" r:id="rId8"/>
    <p:sldId id="280" r:id="rId9"/>
    <p:sldId id="283" r:id="rId10"/>
    <p:sldId id="284" r:id="rId11"/>
    <p:sldId id="285" r:id="rId12"/>
    <p:sldId id="288" r:id="rId13"/>
    <p:sldId id="290" r:id="rId14"/>
    <p:sldId id="286" r:id="rId15"/>
    <p:sldId id="287" r:id="rId16"/>
    <p:sldId id="291" r:id="rId17"/>
    <p:sldId id="289" r:id="rId18"/>
    <p:sldId id="293" r:id="rId19"/>
    <p:sldId id="292" r:id="rId20"/>
    <p:sldId id="294" r:id="rId21"/>
    <p:sldId id="295" r:id="rId22"/>
    <p:sldId id="296" r:id="rId23"/>
    <p:sldId id="298" r:id="rId24"/>
    <p:sldId id="302" r:id="rId25"/>
    <p:sldId id="303" r:id="rId26"/>
    <p:sldId id="304" r:id="rId27"/>
    <p:sldId id="305" r:id="rId28"/>
    <p:sldId id="30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01A2-5C56-4C37-86A6-85F55A75058C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E0B59E-724A-A02F-5427-C6C6D0056A3C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703377-6E90-DF29-AFBA-64B23114C0C2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873C44-92B2-80E8-E3B1-A79DE4BD1DBB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F4C85-12D2-D681-6DC9-8CD134BB9F0D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C852AC-77CF-76A9-533C-69B31C77260D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71173D-BE27-553C-8364-9CC5DB009E7E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4378C1-25C0-37E7-0ED7-4CA413C23D10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52E8C-7638-8875-F11A-0C3BE68BC87A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8678FA-C339-594F-740C-09B12D5E4EA7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CABF08-4775-A7A0-9C4F-8AC601D118EE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87A718-1BB9-2EE8-179A-318FEFC11C1D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50A171-B71D-7029-54DA-0437F9D16A34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3893A2-1E9B-7564-1442-0F3BE2FE103A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ABCD-E2C8-1C95-469B-98D1ADFEF207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F7C1E2-A972-F666-B60A-AB4D3E060026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464EB8-774D-C2BD-1E63-FFEC2C1F2896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682330-2CDA-EA04-8D3F-A72F8FCE03C7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6D9DA6D-A82B-04F7-66B9-35ECEC4B0AD6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C1B2C1-95F0-0808-5B3F-FF686E458B51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EA0DAD1-CC3E-B037-B9AD-E376AE29C1D4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E95968B-5456-97E1-7C24-B910A2A4C026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F27548D-FDED-98C2-BEFD-ED9AEDC6BC28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F87DCE-DBCA-9408-2605-73C84988B5BD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B38AF73-5871-D49A-A6CE-760D7A104D25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19F7F3B4-3665-7C49-CC72-79195A7D0027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16F6D1-85CB-B131-DC61-447ABDB98F88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8F38AFA6-5C63-32B2-DC4D-79CCB4162078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8E20AEA-E097-E5E9-29A9-7C36EA5BC11B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5FF999D-2E5A-E81A-57DE-840844F2F4BC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7032740-FBD9-26AD-740F-481EC681D5F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21E311-87B6-E66F-63A2-A9CC3A369C8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2EC78AE-6C4F-BD60-2132-BEA3BC2EAA6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369068F-46D7-2F1B-FDEB-51DE5ABB4B9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A589033-05FC-2647-501D-7BC6938BEBC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FE5D84-EADC-65A7-EBB9-EB075A8FF322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B26DB72-8546-7E21-99F9-F48C546B63EE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2A3C0DF-0623-87AE-126B-81F0CFA52709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D24409E-00B9-7D3C-1655-65A4639013C2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C533367-4A40-669B-52B4-4CA5656A0C95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EB69CD9-B9C6-64E2-BD78-8213767835FC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13CCC9E-C827-6F42-008A-33DC580C75C4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D983FEF-555D-2F19-5A7E-58BAA7213CE9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A57C3BF-183C-2919-D320-64C0B4B41904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A5CA948-0B8F-CD5A-3D8C-2CC0E5DE54F1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CC883DA-0703-3EFC-62C5-838B0EC1EE96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A4D7AC1-A5C5-3580-4197-9EB872C842B5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5DC0501-591D-7F64-FB43-F237164E32D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157A411-3F8A-2FE6-2D2B-1F59B19C015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3A975D-0E31-FA5B-910F-E6A61726DD0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AE13856-E45C-C3DA-FB54-10A7927C238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0A9DBA3-5045-3FBD-8984-47ED692AA80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183C79-AC36-2D4B-C8E8-D79CA2A3BA9E}"/>
              </a:ext>
            </a:extLst>
          </p:cNvPr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BCCB-D02C-42A5-89A3-BE2F2C883EC2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2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1E87-8CAF-470F-A67A-11AEDEEF2CDB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97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5D97-F1C6-43FA-8B43-F56AD0E126F9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93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9F4F1-A191-4143-A4CF-DCE4E1D12E96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4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845B-22FF-47E0-9D30-85BFC2760484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B147F-5080-403A-82BB-EC072D86978B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80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D189-F898-4937-9F7D-F976A1FA2593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A0AA-124E-4B66-9C9B-60DC7CDE72E9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7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3901-6A40-47E2-B520-48F66C63A4B5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2B8E-2730-4B13-9D7A-C5F2F11A4414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040F5F-C28E-BA62-5447-124BFB828E0D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CD1F16C-E976-2E7A-1536-48EB0632721A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4F4EDF-B526-523B-63B2-46CF9B15F3B0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873782-DEC7-37AD-0F08-04194ABF02FA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A72785-D31E-C924-07A7-61C5F66FE472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05083A-D05C-985F-F65D-3931678C0B10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699C73-D403-852E-8758-E1935FADCA23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2B67C-7BBA-FC77-C97A-F4D1483C4A0E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B3C7D5-6773-5A2B-FFCA-550D3855C74E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9476A8-B291-65D3-330E-ACE7C8451FAA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6D67BE-F4C6-CD08-0F69-2E6885C5373D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BF179E-E261-6E0E-7D5D-8937673C0E08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A0E8AF-4875-B841-B417-B0134BC9619F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8854CB-504E-A729-26BD-1D2B7EFE51C4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278528-4096-D21E-0B3D-432BDF003004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BF0C30-50AD-9B7E-84F7-F66E8C1ED7CB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5E0152-7FBF-0F0E-5F35-94EA41519404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7117F-AE64-14FD-F515-D43FB94DB326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E98A3D-FD0E-1844-386B-C31C55625F70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8A3DA2D-1BA7-3626-968D-1217095E27D0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3EE077-B853-AF64-1864-BB15AF5831CE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728F767-2135-B607-1BF2-4A1BB367A01C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16B608E-DC61-6E45-CA1A-A807EBBD94F3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F498F2D-0FC8-7A4D-42EE-3D40CFDB0211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1BA3A6D2-DC39-5F7F-7AF9-86D09F7151C9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681E5B5-1F18-AF6D-C870-DB90EFA6B534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C64DFED-558A-FFDD-4320-24FD096A7F3F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BAA975B-A87B-3C2E-CEAA-2D10EB5EC91F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FA9002A-0A55-BC32-DEE0-76C47C0DEFE3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1DA1770-FB1C-244E-5F5E-8665E46D1EA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4EEB6E6-01DB-075D-AE60-C97E6EC95F9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5193E94-C5B4-70F3-76AE-1E55357D1D0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2121C66-BD51-5977-66D8-BBFBFF676BA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6C8DE3E-B1F1-9AC7-3621-FC39334939F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89259B-7A99-E0A2-3C8F-F95365EFB84F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8F9458-49DB-0677-B4E5-1B70B9F3281C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292073-7B17-C27D-766E-B63157A575FD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95A394D-1897-5EBD-51CF-D4BDD4478592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BDB10B-1599-4EA7-8EB5-7C0553F744ED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4034659-FE9D-B088-546B-05FDEB0AE8AF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0C5550-D631-F19B-8A86-FE56A7EA2B32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6ED47EC-A959-C7B1-A776-A22306A2AD93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4D450BC-18D4-4893-AD5E-E37C8618236C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041E292-C3D2-3AF8-1138-40E9BCC18187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28E24E-A14B-5D1C-977B-39049F29CDFA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C4DB0B-F3D8-4392-80F1-EE33B2B158BF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16AD68F-BDF8-924E-EB7E-5AC29D41B2E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74E4F4-B70D-F26B-AAD0-F2A19516ECD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90538A-C7A7-ECCA-C478-BBB629A838C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4521962-DC39-7413-36FC-14D3C8C3797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01B008-E8CA-0EBA-3F64-66A82B88B3C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04239A-FDA6-AD4D-8225-4D70FA2A4B6A}"/>
              </a:ext>
            </a:extLst>
          </p:cNvPr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B3F5-9D3B-4830-90C3-159C2B5ABB03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AD80-8C38-4D5A-AD25-9E9CB471D937}" type="datetime1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608-848A-4A90-971F-D0B9B92A1ED4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E4BF-2FDF-4428-9CB0-4FC6B64346BB}" type="datetime1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22FE9-1D07-4324-C56A-678AAEDB8237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7B39FA-B141-18E6-32DE-66E5D1338362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2BD7B0-C36A-95DA-BCFF-37C4EB5CF6D5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C3F63B-F21C-7AA5-BC69-2F4B4DE28181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02522B-B8C0-E7AD-37C3-01CD8BDEED13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B808B8-17BD-8FF0-C816-37DBF8E7A99B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FDED04-5475-8168-8714-C7A12D11EAEE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C41A13-C197-02FD-D293-71BAD32A85BF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264146-F6AB-55DC-16DB-F37D4575CCF8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94CD29-597F-01F4-6743-4A7AF0B8713B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10A211-C9DD-EEFC-46A9-77930191AA34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6A112A-D798-F833-DF3A-FCA407DF235A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F8EF3F-8A2B-065E-5DCB-FBCB39724DA5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FD6EB1-10CE-0954-5AC4-53B31D398E97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ADC727-F02C-B57B-BC7C-6FC93D332F6E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D54B10-5B41-8BC6-8CFF-18493D7AD1CE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178F4A-83DF-9E71-F51C-6FD1F67527AB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3688E9-1205-A8DA-1AE0-D75E57D01E6A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AD485CA-5628-5B0D-37A6-849E1D95A07B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761C97-7E47-3E22-A5EA-28A1B04FEAEC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B85C5E3-0355-AFE7-D935-3C3CAC3B1F03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38C4AE-79E3-C04B-51BB-FE768BBBC5B0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6DCDAB5-39B4-C417-990A-D32B871584B3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1A3395B-47B1-8BA0-70AF-D415A717FBAE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8AB51A3-40A5-3495-7187-5C36211002EA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1C05AB4-BD83-8333-F607-C98CE6A528CF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4EA71D0-0851-CC7A-200B-1FDEF3701B95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A3FC170-042A-E907-FAD5-2AA7243844A8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6F1D914-1E77-D9B8-E6E1-F8A5C26E06F1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9C04601-F291-B3E7-6175-41310BCE199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666A176-D751-56D0-B2CC-0F14FAE4A27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335C74E-9A12-1EFE-C362-67BB87ECF83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D872417-C496-44D0-DD8B-C12ED60437E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7E4FAE7-1E70-D8C4-A1A2-D4429760564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7F7EBC-F294-5805-34A1-14223E8CEE1C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CBC5A1-AD09-9A4D-716A-5CEFC4DB6435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CD86AAB-D3D8-E62B-D856-1CA75B3E1F4F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4CA04BE-14CA-C65E-87BE-BFE4F42A32A6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0CB9A4B-B165-573A-2DDD-116FD9AEDC4A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8BC5FA-F0DB-DDEB-26D8-63705A822E23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F12D7B4-E1EF-B0CA-129F-E1E00108B7CB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4960D97-E41C-AEE0-42B8-F2CC3DD598CD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9A9FD9D-AA5C-35AA-4E3F-6EAA8A743346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1DA85AA-DDD1-D3D7-45E9-9AEC604A7742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EBA4D5D-9632-616A-BF14-5567EDACCD3D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734ED37-88E4-2BF5-F9A4-81D9F3933F10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2CFD35E-A116-195F-D625-8BF97BEEE9D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92EA7BB-65BF-3C5C-E174-26E546029DA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D705FD3-86A2-2322-DAC1-EE1D6DF256E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DF6A6F6-66E9-FBF7-461F-BF5A57A383E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CA20CF-74A8-CD66-CDBB-C2B58F18A3D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488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C615-C868-4EC9-A5FE-E86A35368312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B11021-FA05-02F6-5147-4E92B38AAA9F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C3A79D-9262-03C4-67FA-B312D3E3E036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E9904F-2EBC-E519-7375-5E66A4AF465B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E2EDD6-0738-2404-5A06-D0DA653522DA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C4687E-B989-1AA7-32E5-67712899AF21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719414-36B7-281F-2590-DBE785D3C2A6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8342EA-0597-9F26-0618-676627689908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15C288-DCB8-ED4E-4489-5DF18869F032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34B6A3-9C3B-CBC5-5FFA-DF1810474CDB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D84FD6-4812-BCF8-39E7-482A8ADB8368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A7959A-D09B-9CB3-E807-E88A07D7082C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C44F6-C31D-FECD-495E-D40AAFA2E194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753001-5CDD-35B1-589F-365BA4731537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707E4A-6D3F-1260-D801-8E754E677599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D40741-4492-30E2-06C1-4A19564A824C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4E2BF6-F9E8-BFB7-52E9-33C4718F124A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8FBA45-5B17-B1D3-8D78-7D6E6D22F3C6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796DDA-BAE5-C502-D81F-696FB46A5451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E15BDA-A4D5-0B6F-A2B0-6B7DA255386A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C6F6A71-A5A7-5103-CA95-5E12D1F28EBF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3BE4656-3C4D-7D7A-6554-A4E8721D7B7F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65429D-3207-2A7D-5058-17EB4A8D5539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8FB029F-1065-368D-96DC-EBF5EE700B5E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C0CC283-66D8-0896-9E18-184670D25C9F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5D4F1E1-48C9-205A-7309-A127779C9DBE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52CCD6-09E5-AB8D-2C69-13DEAB02CDDA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4487FAF-2E7A-08B4-A9B8-CF561206BA82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3585513-F71A-E443-B26E-6AFDE43C2709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EB6E8C7-FB15-6240-F833-31ECF6F30418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D0A57B-E363-62D7-9DFF-7671D0E6C8E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99D28A1-8A8E-84E3-6750-C4DE6212E6ED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A17132-86DC-BDEA-22E6-38A9AF6CE57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7150900-BC16-B513-4563-FE43BFB5149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6D6E111-C1A1-257B-EC3E-ACA86E91EAC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3D88FC-D7CF-9156-153A-E65CBAC13E00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FC45480-AD0F-1BEF-2BCD-D23E270825D3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2A28894-093A-2342-3A18-AB510903B1E1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C73C96-5775-5E3D-22C0-C812E5307C40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2DEA62-2A56-9E1F-17E7-048E15804D24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822DB-0CF5-A104-B7DA-1828785BE8C6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3BB1DF9-118B-F560-D550-812F572EB06E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A06482D-44F0-31DD-C103-8664368CA7DB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8B6594A-9E33-94DB-CCA1-4783C9B30FEE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83F91AF-DC19-18B9-EF09-B55C49F4DB93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25981D3-505A-A98F-BC56-66ADE489D385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EB07D8A-4A81-7C0D-21F7-297FD55EE8F0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45573A1-D21F-0EC1-3231-2B431244365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5067942-F415-D4D9-C13C-64CE630A586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535038B-59BD-5F0E-283F-49CFE846DB1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3B4FAD-D583-475E-48BC-E3FAE828EB0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F1C5640-19DE-67F1-2CC2-3F9B45D8347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683273F-7DB0-B300-3B48-AD2D3989D954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D4FA53-837A-8A39-D451-7FAD333A0A6B}"/>
              </a:ext>
            </a:extLst>
          </p:cNvPr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052191F-371D-4A93-B17D-1371928C3A20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2BC5174-A57B-4293-8C32-186002D8439F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19EB5-FE5B-AC11-AF93-C4D5A36996B0}"/>
              </a:ext>
            </a:extLst>
          </p:cNvPr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D7A4E0-4813-7128-C7C7-37193183C8A6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05D00E-D528-FAC8-A035-36068F086EAE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2BCA9E-0B5A-CBAA-54F3-052A615A3CCD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557FB3-1A2F-C3F9-11E7-1F78BDCFEC35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00694D-5A24-9EC3-B891-8C741BC30A9A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708D8B-F2DE-C169-6865-9466A0BD7D14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03FDFD-EBB1-3511-9BBD-C5557AE01962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D3163B-8D11-7CD5-1CBD-6219F8A5C24B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9AE921-EBA6-5352-57AA-0094AD80E871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935933-7FBF-E48F-E699-239384B5B4D2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95EA8C-2123-DAAC-88F7-7FCC3A94F34A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C0D277-6C81-8020-0121-A411690C137B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7A804B5-00E6-08B2-D8D7-8C96DB3054CD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F2237D-75D2-8DB0-8C96-C5FF2C0EBCFD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DC9B10-F954-0EDE-4579-B0C6082D62C1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60711E-2884-31AD-B41F-E5CC8B2B0DFA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9DA20AC-6F82-3A59-7ECB-2EE13A49EB15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87A6EBD-0C34-7781-0100-0674BAFE8187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086EDDF-67AA-E689-C5A8-7EE03AFF9206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C2CC632-917E-A5D5-DC76-5B3F52CD6BAE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DBCDC-E673-59A4-F5CE-0AC5A3A3D7F6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4F36443-1FC7-0295-6C08-E78FDF3D33A7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4FFB1DB-1030-C0F4-0482-EF83AA3DFFCD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E801154-BEAD-F0B3-1C6F-0057093FB84D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5D30F7-B83E-DF50-0576-9D90D0CD3FDF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A00C7E2-03DA-2902-6B9E-6CC462D16A2F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D6A5D2C-358B-1F74-113E-1660E2ED9215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A601E13-6366-6A18-F1E3-D13252DDF40C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5A0DE4A-9304-AB5A-C496-2D60511E52E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4686CF9-7705-0382-1B1C-4DF0910501C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1B59369-DDA1-9727-4F4D-EF2C67734C2D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8C0A37B-2DB0-21AA-02BC-AEC499DAED1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24A6B6-DB73-1C53-3069-0989E28D5E0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06AEB2-4F3A-374C-15C8-89E91EDBE2A2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AA7DA18-0BEE-BD18-96BB-303D3E441431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70F6A60-07AD-3B20-744C-DBF8931E84CE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B4F479A-27ED-D229-0586-52F6D72819AC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30FE9D-A210-DCEB-FA1B-38655BF30481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9538C76-69F4-1DD4-4D65-7FE6572A2133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26DA6C1-F265-B94D-5E9E-71DC46CC7360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314113E-5CE9-8CBC-FD4B-FBEE6BE87DD8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80A2AAE-4140-CEF9-6F24-C17E6F1DB53E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68EF906-7936-104E-DC4F-EF26BC93B733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BBF4BB-9675-DF2E-7DCD-197FD0A2FBAB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26654B8-3623-398F-4AFF-EE04EF5CEB3C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0EEF038-865D-7B2E-D3FD-CEB9F16F8DE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CB61327-6B9B-B6CB-6FFC-6626E3AC55B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E057E6-8DE1-14D4-EF91-D3A82E52B85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7CD560F-0125-73B2-0223-18C5F0EECD4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960D021-B638-D201-EAE7-A1ECE45D23E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93B577-D36E-ED1B-7C62-102DC694B41C}"/>
              </a:ext>
            </a:extLst>
          </p:cNvPr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70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4805778"/>
          </a:xfrm>
        </p:spPr>
        <p:txBody>
          <a:bodyPr/>
          <a:lstStyle/>
          <a:p>
            <a:r>
              <a:rPr lang="en-US" dirty="0"/>
              <a:t>Kepler data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856084"/>
            <a:ext cx="8676222" cy="1091955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Vinolia</a:t>
            </a:r>
            <a:r>
              <a:rPr lang="en-US" dirty="0"/>
              <a:t> Varsha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A21E1-A752-285E-20A6-8EDFF1B4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8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4021-C109-3971-5014-A54CCAC3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846555"/>
          </a:xfrm>
        </p:spPr>
        <p:txBody>
          <a:bodyPr/>
          <a:lstStyle/>
          <a:p>
            <a:r>
              <a:rPr lang="en-IN" dirty="0"/>
              <a:t>Treating the missing values</a:t>
            </a:r>
            <a:br>
              <a:rPr lang="en-IN" dirty="0"/>
            </a:br>
            <a:r>
              <a:rPr lang="en-IN" dirty="0"/>
              <a:t> </a:t>
            </a:r>
            <a:r>
              <a:rPr lang="en-IN" u="sng" dirty="0"/>
              <a:t>Action-2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F311-19B4-09AD-4837-EA75807825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err1, err2 is the Uncertainties Columns upper(positive +) and lower(negative -) Transit Properties(Parameters)</a:t>
            </a:r>
          </a:p>
          <a:p>
            <a:r>
              <a:rPr lang="en-US" dirty="0"/>
              <a:t>Scaled planetary parameters combine the dimensionless fit parameters with physical stellar parameters to produce planet characteristics in physical units.</a:t>
            </a:r>
          </a:p>
          <a:p>
            <a:r>
              <a:rPr lang="en-US" dirty="0"/>
              <a:t>There is a lot of correlation among those err1 and err2 parameters so we are dropping the err1 and err2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0DFD0-C9F6-994C-AF69-7CA81FC96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2" y="1260629"/>
            <a:ext cx="5287389" cy="46607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A6C66-1CAE-1BCA-F1AE-59592C7B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32C2-45ED-A25B-7138-54885AAE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409C-864E-80BD-7974-BBD57820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Treating missing values </a:t>
            </a:r>
            <a:br>
              <a:rPr lang="en-IN" dirty="0"/>
            </a:br>
            <a:r>
              <a:rPr lang="en-IN" u="sng" dirty="0"/>
              <a:t>Action-3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0034-914D-D4A5-C926-2D4676A8C7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We are left out with this columns </a:t>
            </a:r>
          </a:p>
          <a:p>
            <a:r>
              <a:rPr lang="en-IN" dirty="0"/>
              <a:t>Here we are treating the missing values by making it to be median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FB906D-C509-1710-9FC8-4B41A8644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664286"/>
            <a:ext cx="3302493" cy="35865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E9B3F-03C8-7AB7-15AF-33BB5949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394" y="1123950"/>
            <a:ext cx="2009775" cy="46672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715968-2798-4DD1-C25D-F35209A4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F75814-98E0-8E4E-D704-BFD0AFC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2B9B-A66F-72E2-3804-62EDD807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37" y="575506"/>
            <a:ext cx="9601200" cy="1142385"/>
          </a:xfrm>
        </p:spPr>
        <p:txBody>
          <a:bodyPr/>
          <a:lstStyle/>
          <a:p>
            <a:r>
              <a:rPr lang="en-IN" dirty="0"/>
              <a:t>Major finding through EDA</a:t>
            </a:r>
            <a:br>
              <a:rPr lang="en-IN" dirty="0"/>
            </a:br>
            <a:r>
              <a:rPr lang="en-IN" u="sng" dirty="0"/>
              <a:t>'</a:t>
            </a:r>
            <a:r>
              <a:rPr lang="en-IN" u="sng" dirty="0" err="1"/>
              <a:t>koi_disposition</a:t>
            </a:r>
            <a:r>
              <a:rPr lang="en-IN" u="sng" dirty="0"/>
              <a:t>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32F3-88EA-5D9F-3E71-7780F0665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792163"/>
            <a:ext cx="4876800" cy="3451363"/>
          </a:xfrm>
        </p:spPr>
        <p:txBody>
          <a:bodyPr/>
          <a:lstStyle/>
          <a:p>
            <a:r>
              <a:rPr lang="en-IN" dirty="0"/>
              <a:t>FALSE POSITIVE    4840</a:t>
            </a:r>
          </a:p>
          <a:p>
            <a:r>
              <a:rPr lang="en-IN" dirty="0"/>
              <a:t>CANDIDATE         2366</a:t>
            </a:r>
          </a:p>
          <a:p>
            <a:r>
              <a:rPr lang="en-IN" dirty="0"/>
              <a:t>CONFIRMED         2358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F2A8E6-0480-A535-5609-4FA4636187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5037" y="1482200"/>
            <a:ext cx="5145348" cy="422910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D1CD6-F76A-19CD-1985-05D9E9B9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7" y="3357640"/>
            <a:ext cx="4140000" cy="228914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B15E56-3AD9-B4FB-4068-03288B4D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32CF4C-A560-42FE-4877-01CAC597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8EF1-F788-9AA4-DF92-18C2AEC8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finding through EDA</a:t>
            </a:r>
            <a:br>
              <a:rPr lang="en-IN" dirty="0"/>
            </a:br>
            <a:r>
              <a:rPr lang="en-IN" u="sng" dirty="0"/>
              <a:t>Categorical feature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2293-3F40-B0BD-F4F7-0FC3DF0F2B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There is three categorical feature </a:t>
            </a:r>
            <a:r>
              <a:rPr lang="en-IN" dirty="0" err="1"/>
              <a:t>kepoi_name</a:t>
            </a:r>
            <a:r>
              <a:rPr lang="en-IN" dirty="0"/>
              <a:t>, </a:t>
            </a:r>
            <a:r>
              <a:rPr lang="en-IN" dirty="0" err="1"/>
              <a:t>koi_disposition</a:t>
            </a:r>
            <a:r>
              <a:rPr lang="en-IN" dirty="0"/>
              <a:t>, </a:t>
            </a:r>
            <a:r>
              <a:rPr lang="en-IN" dirty="0" err="1"/>
              <a:t>koi_pdisposition</a:t>
            </a:r>
            <a:r>
              <a:rPr lang="en-IN" dirty="0"/>
              <a:t>, </a:t>
            </a:r>
            <a:r>
              <a:rPr lang="en-IN" dirty="0" err="1"/>
              <a:t>koi_tce_delivname</a:t>
            </a:r>
            <a:endParaRPr lang="en-IN" dirty="0"/>
          </a:p>
          <a:p>
            <a:r>
              <a:rPr lang="en-US" dirty="0"/>
              <a:t>Value counts of the </a:t>
            </a:r>
            <a:r>
              <a:rPr lang="en-US" dirty="0" err="1"/>
              <a:t>koi_pdisposition</a:t>
            </a:r>
            <a:r>
              <a:rPr lang="en-US" dirty="0"/>
              <a:t> column is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FALSE POSITIVE -  4847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CANDIDATE -  4717</a:t>
            </a:r>
          </a:p>
          <a:p>
            <a:r>
              <a:rPr lang="en-IN" dirty="0"/>
              <a:t>Value counts of the </a:t>
            </a:r>
            <a:r>
              <a:rPr lang="en-IN" dirty="0" err="1"/>
              <a:t>koi_tce_delivname</a:t>
            </a:r>
            <a:r>
              <a:rPr lang="en-IN" dirty="0"/>
              <a:t> column is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 q1_q17_dr25_tce  -  8054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q1_q16_tce    -      796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q1_q17_dr24_tce  -   368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C45A4E-ED9B-AC5F-A305-71301B036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4893" y="1110462"/>
            <a:ext cx="4238625" cy="23592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9F493C-EB2F-F27B-A2EF-44E3509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28" y="3524435"/>
            <a:ext cx="4049790" cy="250489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AEDDB6-F37E-9A39-1E44-2DC15409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49AC45-C9EF-3DA5-9A63-68F08B83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35D-BB95-C20B-B467-46213A43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503853"/>
            <a:ext cx="10372817" cy="1142385"/>
          </a:xfrm>
        </p:spPr>
        <p:txBody>
          <a:bodyPr>
            <a:normAutofit/>
          </a:bodyPr>
          <a:lstStyle/>
          <a:p>
            <a:r>
              <a:rPr lang="en-IN" dirty="0"/>
              <a:t>Major finding through EDA</a:t>
            </a:r>
            <a:br>
              <a:rPr lang="en-IN" dirty="0"/>
            </a:br>
            <a:r>
              <a:rPr lang="en-IN" u="sng" dirty="0"/>
              <a:t>Outliers</a:t>
            </a:r>
            <a:r>
              <a:rPr lang="en-IN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3301D4-FE71-9D9A-C814-814C7A1333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064" y="2069235"/>
            <a:ext cx="2333836" cy="36339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D6743C-167A-C6CC-7C5B-44F6B5C49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80736" y="2069235"/>
            <a:ext cx="2430529" cy="363392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F92E0-92EE-E370-19EC-8C7927C5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900" y="2069235"/>
            <a:ext cx="2333837" cy="363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EDA71-F840-A5BE-9CB6-D5AD5F1F7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849" y="2069234"/>
            <a:ext cx="2430528" cy="3633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6441E-34B7-7CB3-13BF-BD3495E11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265" y="2069235"/>
            <a:ext cx="2205586" cy="36339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3DA27AF-2D17-0FF6-8AB7-F5ECB282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BB3D48A-4140-81A3-0851-447B1254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D8C1-01AB-AB65-FFDA-E8EC9394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3150"/>
            <a:ext cx="9905998" cy="1463089"/>
          </a:xfrm>
        </p:spPr>
        <p:txBody>
          <a:bodyPr>
            <a:normAutofit/>
          </a:bodyPr>
          <a:lstStyle/>
          <a:p>
            <a:r>
              <a:rPr lang="en-IN" dirty="0"/>
              <a:t>Data understand and cleaning  </a:t>
            </a:r>
            <a:br>
              <a:rPr lang="en-IN" dirty="0"/>
            </a:br>
            <a:r>
              <a:rPr lang="en-IN" dirty="0"/>
              <a:t>Action-1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F8D9-3B3C-409B-F0D5-827D6E629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646239"/>
            <a:ext cx="4572000" cy="2393101"/>
          </a:xfrm>
        </p:spPr>
        <p:txBody>
          <a:bodyPr/>
          <a:lstStyle/>
          <a:p>
            <a:r>
              <a:rPr lang="en-IN" dirty="0"/>
              <a:t>As we can see there are many outliers in the data so we should treat it one by one </a:t>
            </a:r>
          </a:p>
          <a:p>
            <a:r>
              <a:rPr lang="en-IN" dirty="0"/>
              <a:t>Treating the outliers according to the upper limit and lower limit that is the IQR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17658D-06B4-DD39-9A9E-3055F499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5908" y="1251751"/>
            <a:ext cx="4465468" cy="462526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E3D8B-E3ED-A460-D909-8C04FB1F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8" y="3735772"/>
            <a:ext cx="3134557" cy="222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D4E77-3288-BEF2-3C05-3D57DA40B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609" y="3831300"/>
            <a:ext cx="2128555" cy="167112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ADA8A52-F83E-C0A5-5AA5-444C83A6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B909F2-C30F-689A-2FD0-C83EA337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374E-33F2-2777-E858-D3297630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7" y="97654"/>
            <a:ext cx="10239544" cy="1640195"/>
          </a:xfrm>
        </p:spPr>
        <p:txBody>
          <a:bodyPr/>
          <a:lstStyle/>
          <a:p>
            <a:r>
              <a:rPr lang="en-IN" dirty="0"/>
              <a:t>CORRELATION MATRIX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87BCCA-D782-79D2-8CA3-93C8E66AE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768" y="1379518"/>
            <a:ext cx="7830105" cy="4435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75CDC-0E53-9F89-3872-C92A79337109}"/>
              </a:ext>
            </a:extLst>
          </p:cNvPr>
          <p:cNvSpPr txBox="1"/>
          <p:nvPr/>
        </p:nvSpPr>
        <p:spPr>
          <a:xfrm>
            <a:off x="8717873" y="1646238"/>
            <a:ext cx="3116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seen in the correlation plot, we can conclude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koi_time0bk has a high correlation with </a:t>
            </a:r>
            <a:r>
              <a:rPr lang="en-US" dirty="0" err="1"/>
              <a:t>koi_period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koi_prad</a:t>
            </a:r>
            <a:r>
              <a:rPr lang="en-US" dirty="0"/>
              <a:t> and </a:t>
            </a:r>
            <a:r>
              <a:rPr lang="en-US" dirty="0" err="1"/>
              <a:t>koi_fpflag_ss</a:t>
            </a:r>
            <a:r>
              <a:rPr lang="en-US" dirty="0"/>
              <a:t> have a high correlation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try to train model after dropping the features of koi_time0bk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294A-3518-1F91-B978-52F1476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669DC-CC95-4F71-BE57-2CEEE20E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16EA-15CC-7364-F49C-077DE147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9697"/>
            <a:ext cx="9905998" cy="1278385"/>
          </a:xfrm>
        </p:spPr>
        <p:txBody>
          <a:bodyPr/>
          <a:lstStyle/>
          <a:p>
            <a:r>
              <a:rPr lang="en-IN" dirty="0"/>
              <a:t>Model selection</a:t>
            </a:r>
            <a:br>
              <a:rPr lang="en-IN" dirty="0"/>
            </a:br>
            <a:r>
              <a:rPr lang="en-IN" dirty="0"/>
              <a:t>Functions for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167E-176F-77A4-B43A-424AA6F3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0091" y="1811045"/>
            <a:ext cx="4572000" cy="3114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the models  will be evaluated on 2 datasets.</a:t>
            </a:r>
          </a:p>
          <a:p>
            <a:r>
              <a:rPr lang="en-US" dirty="0"/>
              <a:t>The first dataset is the one where no column is dropped and the confusion matrix will be plotted in Green Color.</a:t>
            </a:r>
          </a:p>
          <a:p>
            <a:r>
              <a:rPr lang="en-US" dirty="0"/>
              <a:t>The second dataset is the one where some columns are dropped to try improve the accuracy and the confusion matrix for this data will be plotted in Blue Color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D4646C-7ECE-53F3-B674-1F8961CF2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599" y="1518082"/>
            <a:ext cx="5136473" cy="43500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B6B09-E5FC-E4EB-A5C2-1BA687CC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32" y="4746640"/>
            <a:ext cx="5383567" cy="94297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E7F1C4-C798-41B8-0B10-134E28AF8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410BF3-88C2-3573-6DC7-CC8608C7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875D-CCFE-AD80-7C5E-8F598E73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921"/>
            <a:ext cx="9905998" cy="1509205"/>
          </a:xfrm>
        </p:spPr>
        <p:txBody>
          <a:bodyPr/>
          <a:lstStyle/>
          <a:p>
            <a:r>
              <a:rPr lang="en-IN" u="sng" dirty="0"/>
              <a:t>K Nearest Neighbours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AE84B2B-7C4C-5315-73C8-45BA64570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8468" y="2201662"/>
            <a:ext cx="5135944" cy="35895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5EEF0CA-09E5-0BE3-AB7A-062B13159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5637" y="2201662"/>
            <a:ext cx="5246952" cy="3589538"/>
          </a:xfr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48015C3-F733-6B9F-A7A2-15B50B30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6377A93-3089-E0C2-A460-651D4645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EC90-EB6C-E2E3-DF1A-853FFC05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91" y="168676"/>
            <a:ext cx="9905998" cy="1740023"/>
          </a:xfrm>
        </p:spPr>
        <p:txBody>
          <a:bodyPr/>
          <a:lstStyle/>
          <a:p>
            <a:r>
              <a:rPr lang="en-US" u="sng" dirty="0"/>
              <a:t>Support Vector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E65B3D-2A4D-C362-8852-64CD52BB4A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6241" y="2099402"/>
            <a:ext cx="4465467" cy="36917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2FE064-ECEA-2679-7DF9-D20E88EC25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8412" y="2099402"/>
            <a:ext cx="4239942" cy="369179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2423CD-71D9-FAAC-C35E-FB399FCC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39E909-0FD4-5E4B-3252-24F666F5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79899"/>
            <a:ext cx="9905998" cy="200635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96140"/>
            <a:ext cx="9905998" cy="449506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Dataset name </a:t>
            </a:r>
            <a:r>
              <a:rPr lang="en-US" dirty="0"/>
              <a:t>: </a:t>
            </a:r>
            <a:r>
              <a:rPr lang="en-US" dirty="0" err="1"/>
              <a:t>kepler</a:t>
            </a:r>
            <a:r>
              <a:rPr lang="en-US" dirty="0"/>
              <a:t> Data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Dataset link: </a:t>
            </a:r>
            <a:r>
              <a:rPr lang="en-US" u="sng" dirty="0"/>
              <a:t>https://exoplanetarchive.ipac.caltech.edu/cgi-bin/TblView/nph-tblView?app=ExoTbls&amp;config=cumulative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336F0-EF39-2799-1D03-D92321F0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69578-F3E7-ABF8-53EF-F3DCD8D0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70FF-5FB5-0245-8193-27D2CA2F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9698"/>
            <a:ext cx="9905998" cy="1384916"/>
          </a:xfrm>
        </p:spPr>
        <p:txBody>
          <a:bodyPr/>
          <a:lstStyle/>
          <a:p>
            <a:r>
              <a:rPr lang="en-IN" u="sng" dirty="0"/>
              <a:t>Decision Tree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BEC824-00A2-F3A9-E233-32C8C734E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9132" y="2174101"/>
            <a:ext cx="4506867" cy="36171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02DC31-6F4B-4A40-2265-A1CC954F70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149" y="2145771"/>
            <a:ext cx="4431327" cy="364543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9B16EC-18BC-7D52-4059-785CB839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689D9-64BD-3873-8833-CE96010E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55F3-1278-55E5-4BB8-02626FB7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9698"/>
            <a:ext cx="9905998" cy="1349406"/>
          </a:xfrm>
        </p:spPr>
        <p:txBody>
          <a:bodyPr/>
          <a:lstStyle/>
          <a:p>
            <a:r>
              <a:rPr lang="en-IN" u="sng" dirty="0"/>
              <a:t>Random Forest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A7CC6B-663B-69DB-5503-E003B26BF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1308" y="2032986"/>
            <a:ext cx="4561421" cy="37582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22F2E4-97AC-8799-D3C3-9CA3AD96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5001" y="2074127"/>
            <a:ext cx="4561421" cy="3717074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D4D8E4-E596-7503-1675-083E4B39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BF58D8-51F4-A4F0-F7DB-ADE1AC6C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ED19-6199-F00C-7D49-EC5966B6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3166"/>
            <a:ext cx="9905998" cy="1518082"/>
          </a:xfrm>
        </p:spPr>
        <p:txBody>
          <a:bodyPr/>
          <a:lstStyle/>
          <a:p>
            <a:r>
              <a:rPr lang="en-IN" u="sng" dirty="0"/>
              <a:t>Gradient Boosting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955203-4B51-B833-CC2C-75409A7312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264" y="1944210"/>
            <a:ext cx="4662712" cy="384699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989FD2-9954-18CC-F31D-BCCB76EAD4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1914" y="1997807"/>
            <a:ext cx="4662712" cy="3793393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44663-D2E5-3A25-B90F-977EACBC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147A77-2A24-46B9-6B1A-389791AF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14E5-C589-F1C8-B918-6D28AB0F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45" y="248576"/>
            <a:ext cx="10150766" cy="1500326"/>
          </a:xfrm>
        </p:spPr>
        <p:txBody>
          <a:bodyPr/>
          <a:lstStyle/>
          <a:p>
            <a:r>
              <a:rPr lang="en-IN" dirty="0"/>
              <a:t>Results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75414-BB89-91E7-AA9C-0B85D5DA1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84" y="1748901"/>
            <a:ext cx="10244831" cy="3000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1C033-85D3-D613-78E0-A9254313CFFC}"/>
              </a:ext>
            </a:extLst>
          </p:cNvPr>
          <p:cNvSpPr txBox="1"/>
          <p:nvPr/>
        </p:nvSpPr>
        <p:spPr>
          <a:xfrm>
            <a:off x="1091953" y="4962617"/>
            <a:ext cx="1006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is a good accuracy in Decision Tree and Random Forest in the training and the testing based model as well in the dropped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Lets apply some tunning methods for more efficiency </a:t>
            </a:r>
          </a:p>
          <a:p>
            <a:r>
              <a:rPr lang="en-IN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CA2EDA-FFCC-4D5D-651F-E50D424B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EC800-CDFD-75B2-CE0B-8CC16594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F1A4-BC6D-6666-5D99-C320E6A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5310"/>
            <a:ext cx="9905998" cy="1660124"/>
          </a:xfrm>
        </p:spPr>
        <p:txBody>
          <a:bodyPr/>
          <a:lstStyle/>
          <a:p>
            <a:r>
              <a:rPr lang="en-IN" dirty="0"/>
              <a:t>Tuning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E0383-101A-8863-EBFD-20905E91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177002"/>
            <a:ext cx="9601200" cy="1855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A7E50-A35F-D01F-0160-2BDC4F2657C8}"/>
              </a:ext>
            </a:extLst>
          </p:cNvPr>
          <p:cNvSpPr txBox="1"/>
          <p:nvPr/>
        </p:nvSpPr>
        <p:spPr>
          <a:xfrm>
            <a:off x="1544715" y="4429957"/>
            <a:ext cx="9481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By apply Tuning Hyperparameters to random forest we get a accuracy of 0.9074751698902248  0.9567376813488433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Random Forest tuning Hyperparameters we’ll be Looking at: </a:t>
            </a:r>
            <a:r>
              <a:rPr lang="en-IN" dirty="0" err="1"/>
              <a:t>max_depth</a:t>
            </a:r>
            <a:r>
              <a:rPr lang="en-IN" dirty="0"/>
              <a:t>, </a:t>
            </a:r>
            <a:r>
              <a:rPr lang="en-IN" dirty="0" err="1"/>
              <a:t>min_sample_split</a:t>
            </a:r>
            <a:r>
              <a:rPr lang="en-IN" dirty="0"/>
              <a:t>, </a:t>
            </a:r>
            <a:r>
              <a:rPr lang="en-IN" dirty="0" err="1"/>
              <a:t>max_leaf_nodes</a:t>
            </a:r>
            <a:r>
              <a:rPr lang="en-IN" dirty="0"/>
              <a:t>, </a:t>
            </a:r>
            <a:r>
              <a:rPr lang="en-IN" dirty="0" err="1"/>
              <a:t>min_samples_leaf</a:t>
            </a:r>
            <a:r>
              <a:rPr lang="en-IN" dirty="0"/>
              <a:t>, </a:t>
            </a:r>
            <a:r>
              <a:rPr lang="en-IN" dirty="0" err="1"/>
              <a:t>n_estimators</a:t>
            </a:r>
            <a:r>
              <a:rPr lang="en-IN" dirty="0"/>
              <a:t>, </a:t>
            </a:r>
            <a:r>
              <a:rPr lang="en-IN" dirty="0" err="1"/>
              <a:t>max_sample</a:t>
            </a:r>
            <a:r>
              <a:rPr lang="en-IN" dirty="0"/>
              <a:t> (bootstrap sample), </a:t>
            </a:r>
            <a:r>
              <a:rPr lang="en-IN" dirty="0" err="1"/>
              <a:t>max_features</a:t>
            </a:r>
            <a:r>
              <a:rPr lang="en-IN" dirty="0"/>
              <a:t>,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B471CD-D9FE-93C6-EFD1-70502880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0A5F5F-4A34-898A-8479-1BB8043F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11D1-0E11-4047-8ABC-1094B349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7554"/>
            <a:ext cx="9905998" cy="1882066"/>
          </a:xfrm>
        </p:spPr>
        <p:txBody>
          <a:bodyPr/>
          <a:lstStyle/>
          <a:p>
            <a:r>
              <a:rPr lang="en-IN" dirty="0"/>
              <a:t>Crosstab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F6CB1-D7E6-D53A-E896-551A4A2D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928" y="2264546"/>
            <a:ext cx="8833282" cy="304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5A722-CE51-BF54-F24E-32254D71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23469-A1B6-B078-B27A-561814F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A72B-9D54-633B-5DBC-E51D287F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9220"/>
            <a:ext cx="9905998" cy="1382296"/>
          </a:xfrm>
        </p:spPr>
        <p:txBody>
          <a:bodyPr/>
          <a:lstStyle/>
          <a:p>
            <a:r>
              <a:rPr lang="en-IN" dirty="0"/>
              <a:t>Classification report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17491-D6E5-C8E7-2DA0-E22690C33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959" y="1812338"/>
            <a:ext cx="8060925" cy="2457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E596F-6BE8-D381-CC4A-C4C1BA77C47A}"/>
              </a:ext>
            </a:extLst>
          </p:cNvPr>
          <p:cNvSpPr txBox="1"/>
          <p:nvPr/>
        </p:nvSpPr>
        <p:spPr>
          <a:xfrm>
            <a:off x="1535837" y="4500979"/>
            <a:ext cx="823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 absorb the classification report of the precision and recall and f1 score matrix's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0D620B-189C-4A0D-298C-8C0600F1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4A74EC-176D-F8FE-B370-C282B0A7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B29-464B-A5F0-9348-8006F256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3790"/>
          </a:xfrm>
        </p:spPr>
        <p:txBody>
          <a:bodyPr/>
          <a:lstStyle/>
          <a:p>
            <a:r>
              <a:rPr lang="en-IN" dirty="0"/>
              <a:t>Conclusion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D8CC-95AF-DD17-CAF7-7D7DA4552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3593"/>
            <a:ext cx="9905998" cy="42376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tried to improve accuracy by dropping columns, but it did not affect the accuracy much.</a:t>
            </a:r>
          </a:p>
          <a:p>
            <a:r>
              <a:rPr lang="en-US" dirty="0"/>
              <a:t>I have achieved good accuracies with Decision Tree, Gradient Boost and Random Forest Algorithms</a:t>
            </a:r>
          </a:p>
          <a:p>
            <a:r>
              <a:rPr lang="en-US" dirty="0"/>
              <a:t>Among all other algorithms Random forest gives higher accuracy so I've chosen Random forest in this model.</a:t>
            </a:r>
          </a:p>
          <a:p>
            <a:r>
              <a:rPr lang="en-US" dirty="0"/>
              <a:t>Random Forest tuning Hyperparameters we’ll be Looking at: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min_sample_split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n_estimators</a:t>
            </a:r>
            <a:r>
              <a:rPr lang="en-US" dirty="0"/>
              <a:t>, </a:t>
            </a:r>
            <a:r>
              <a:rPr lang="en-US" dirty="0" err="1"/>
              <a:t>max_sample</a:t>
            </a:r>
            <a:r>
              <a:rPr lang="en-US" dirty="0"/>
              <a:t> (bootstrap sample), </a:t>
            </a:r>
            <a:r>
              <a:rPr lang="en-US" dirty="0" err="1"/>
              <a:t>max_features</a:t>
            </a:r>
            <a:r>
              <a:rPr lang="en-US" dirty="0"/>
              <a:t>,</a:t>
            </a:r>
          </a:p>
          <a:p>
            <a:r>
              <a:rPr lang="en-US" dirty="0"/>
              <a:t>I did consider other Algorithm like Decision Tree and Gradient Boost but I found it unsatisfactory</a:t>
            </a:r>
          </a:p>
          <a:p>
            <a:r>
              <a:rPr lang="en-US" dirty="0"/>
              <a:t>After tuning Random Forest the Training accuracy 95.67, Testing accuracy 90.74</a:t>
            </a:r>
          </a:p>
          <a:p>
            <a:r>
              <a:rPr lang="en-US" dirty="0"/>
              <a:t>Recall and F1_score are the metrics used to evaluate the model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5AFF8-FFA8-B8FA-1F13-8631F8EF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C5A4-69D5-EA80-FE07-F051EE2A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8CFCF-872B-2CD7-FC78-2BB66DAA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"/>
            <a:ext cx="12192000" cy="6856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67BEC-445C-141E-71CD-BD853EA4EE3A}"/>
              </a:ext>
            </a:extLst>
          </p:cNvPr>
          <p:cNvSpPr txBox="1"/>
          <p:nvPr/>
        </p:nvSpPr>
        <p:spPr>
          <a:xfrm>
            <a:off x="417250" y="1438183"/>
            <a:ext cx="3231472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THANK YOU  </a:t>
            </a:r>
          </a:p>
          <a:p>
            <a:pPr algn="ctr"/>
            <a:r>
              <a:rPr lang="en-US" sz="4000" dirty="0">
                <a:latin typeface="Algerian" panose="04020705040A02060702" pitchFamily="82" charset="0"/>
              </a:rPr>
              <a:t>FOR  </a:t>
            </a:r>
          </a:p>
          <a:p>
            <a:pPr algn="ctr"/>
            <a:r>
              <a:rPr lang="en-US" sz="4000" dirty="0">
                <a:latin typeface="Algerian" panose="04020705040A02060702" pitchFamily="82" charset="0"/>
              </a:rPr>
              <a:t>REVIEWING  </a:t>
            </a:r>
          </a:p>
          <a:p>
            <a:pPr algn="ctr"/>
            <a:r>
              <a:rPr lang="en-US" sz="4000" dirty="0">
                <a:latin typeface="Algerian" panose="04020705040A02060702" pitchFamily="82" charset="0"/>
              </a:rPr>
              <a:t>MY 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5549F-ADBB-000C-C487-AC609657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248399"/>
            <a:ext cx="7543800" cy="454241"/>
          </a:xfrm>
        </p:spPr>
        <p:txBody>
          <a:bodyPr/>
          <a:lstStyle/>
          <a:p>
            <a:r>
              <a:rPr lang="fi-FI" dirty="0"/>
              <a:t>Vinolia Varsha | svinoliyavarsha@gmail.com | 7022153930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EB981-6037-D47C-7FBD-1E2BA20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A934-324E-6906-1ADC-2AB16FAB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Kepler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401C-287E-3B42-BAAE-0CEDD755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60767"/>
            <a:ext cx="9601200" cy="37381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Kepler Mission, a NASA Discovery mission launched on March 6, 2009, was the first space mission dedicated to the search for Earth-sized and smaller planets in the habitable zone of other stars in our neighborhood of the galaxy. </a:t>
            </a:r>
          </a:p>
          <a:p>
            <a:r>
              <a:rPr lang="en-US" dirty="0"/>
              <a:t>Kepler was a special-purpose spacecraft that precisely measured the light variations from thousands of distant stars, looking for planetary transits. </a:t>
            </a:r>
          </a:p>
          <a:p>
            <a:r>
              <a:rPr lang="en-US" dirty="0"/>
              <a:t>When a planet passes in front of its parent star, as seen from our solar system, it blocks a small fraction of the light from that star; this is known as a transit. </a:t>
            </a:r>
          </a:p>
          <a:p>
            <a:r>
              <a:rPr lang="en-US" dirty="0"/>
              <a:t>Searching for transits of distant Earths is like looking for the drop in brightness when a moth flies across a searchlight. Measuring repeated transits, all with a regular period, duration and change in brightness, provides a method for discovering planets and measuring the duration of their orbits—planets the size of Earth and smaller in the habitable zone around other stars similar to our Sun.</a:t>
            </a:r>
          </a:p>
          <a:p>
            <a:r>
              <a:rPr lang="en-US" dirty="0"/>
              <a:t> Kepler continuously monitored over 100,000 stars similar to our Sun for brightness changes produced by planetary transits.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717E8-4018-E5BE-9D7D-6E238450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4" y="59185"/>
            <a:ext cx="6862438" cy="2360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B925B-0587-C091-5E7A-66B78F4A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027937"/>
            <a:ext cx="7543800" cy="621437"/>
          </a:xfrm>
        </p:spPr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8D81-118B-63AB-83B7-0CE3F117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194-DBA9-2D09-E333-2DB158C8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 Data Product Overview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D243-0790-FA15-548B-0E367CD2B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8397"/>
            <a:ext cx="9905998" cy="3642804"/>
          </a:xfrm>
        </p:spPr>
        <p:txBody>
          <a:bodyPr>
            <a:normAutofit/>
          </a:bodyPr>
          <a:lstStyle/>
          <a:p>
            <a:r>
              <a:rPr lang="en-US" dirty="0"/>
              <a:t>The Kepler project produced a wide range of data products and documentation to assist the community in using data from the mission to help study both exoplanets and other astrophysical areas. </a:t>
            </a:r>
          </a:p>
          <a:p>
            <a:r>
              <a:rPr lang="en-US" dirty="0"/>
              <a:t>These data range from engineering data on the detectors to lists of planet candidates and includes many of the intermediate data products in the data processing path.</a:t>
            </a:r>
          </a:p>
          <a:p>
            <a:r>
              <a:rPr lang="en-US" dirty="0"/>
              <a:t>The Kepler Data Product Overview page was created to provide a single location with links to all products and their documentation. There are more than 40 data products listed, which are hosted either at MAST or the NASA Exoplanet Archive.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57007-07E5-AD33-218D-FD60F3F1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D0CF4-1C5D-C3E4-523B-91746253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F51F-6B32-7A8B-B48A-492F3119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773AD-3508-E703-0C2C-C71648347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Kepler data is about the KOI(Kepler Objects of Interest) that </a:t>
            </a:r>
            <a:r>
              <a:rPr lang="en-US" dirty="0"/>
              <a:t>is a star observed by the Kepler space telescope that is suspected of hosting one or more transiting planets. KOIs come from a master list of 150,000 stars, which itself is generated from the Kepler Input Catalog (KIC). </a:t>
            </a:r>
          </a:p>
          <a:p>
            <a:r>
              <a:rPr lang="en-US" dirty="0"/>
              <a:t>In this project we are going to create an ML algorithm to classify the planets as Candidate/False positive/Confirmed etc. based on the  column “</a:t>
            </a:r>
            <a:r>
              <a:rPr lang="en-US" dirty="0" err="1"/>
              <a:t>koi_disposition</a:t>
            </a:r>
            <a:r>
              <a:rPr lang="en-US" dirty="0"/>
              <a:t>”.</a:t>
            </a:r>
          </a:p>
          <a:p>
            <a:r>
              <a:rPr lang="en-US" dirty="0"/>
              <a:t>Using different tuning methods for algorithm.</a:t>
            </a:r>
          </a:p>
          <a:p>
            <a:r>
              <a:rPr lang="en-US" dirty="0"/>
              <a:t>Finding the best accuracy algorithm.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503DE-7CC9-AE4D-A616-D561F2E8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Vinolia Varsha | svinoliyavarsha@gmail.com | 7022153930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A4BCD-A072-22F3-9BFA-4ED7DD14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7920-AA98-7C3B-3A1A-7B2350C9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data </a:t>
            </a:r>
            <a:br>
              <a:rPr lang="en-IN" dirty="0"/>
            </a:b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B5748F5-F9E6-BE20-948B-78FA2699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9973" y="2667000"/>
            <a:ext cx="2488880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3D555-315E-3B70-F353-5E5EFAA0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76" y="1524000"/>
            <a:ext cx="3525869" cy="4432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13A54B-F25B-A672-B8EE-F76A30916B3C}"/>
              </a:ext>
            </a:extLst>
          </p:cNvPr>
          <p:cNvSpPr txBox="1"/>
          <p:nvPr/>
        </p:nvSpPr>
        <p:spPr>
          <a:xfrm>
            <a:off x="8407153" y="1855433"/>
            <a:ext cx="2654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is float64(39), int64(5), object(5)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 a total there is 48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we are going to concentrate on the “</a:t>
            </a:r>
            <a:r>
              <a:rPr lang="en-US" dirty="0" err="1"/>
              <a:t>koi_disposition</a:t>
            </a:r>
            <a:r>
              <a:rPr lang="en-US" dirty="0"/>
              <a:t>” column </a:t>
            </a:r>
            <a:r>
              <a:rPr lang="en-IN" dirty="0"/>
              <a:t>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EE84460-C4F5-11B2-8B79-53F96481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045693"/>
            <a:ext cx="7543800" cy="585926"/>
          </a:xfrm>
        </p:spPr>
        <p:txBody>
          <a:bodyPr/>
          <a:lstStyle/>
          <a:p>
            <a:r>
              <a:rPr lang="fi-FI" dirty="0"/>
              <a:t>Vinolia Varsha | svinoliyavarsha@gmail.com | 7022153930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4E8B4E5-E54C-2F9C-4484-FCDB5F46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EBD0-7AD6-142B-FE54-FF92E730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Challenges In The Data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ACAB-4C99-4AA9-8F10-C54DF5ADD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Checking for null values in the data</a:t>
            </a:r>
          </a:p>
          <a:p>
            <a:r>
              <a:rPr lang="en-IN" dirty="0"/>
              <a:t> the column </a:t>
            </a:r>
            <a:r>
              <a:rPr lang="en-IN" dirty="0" err="1"/>
              <a:t>kepler_name</a:t>
            </a:r>
            <a:r>
              <a:rPr lang="en-IN" dirty="0"/>
              <a:t>, koi_teq_err1 and koi_teq_err2 have the more the 50% of missing values </a:t>
            </a:r>
          </a:p>
          <a:p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4AF8359-D0B6-0232-AA55-B37657E76E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1418" y="1052004"/>
            <a:ext cx="4935983" cy="5196396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95371C9-5C09-8E97-0793-490F1074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A6BC421-7BE2-B8CD-1020-463FE1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D87D-1B62-2816-8CC8-E4EF06C9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Missing value percentage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78B2-713E-A9FE-85A5-CAD9E5EC77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This are the missing value in percentage </a:t>
            </a:r>
          </a:p>
          <a:p>
            <a:r>
              <a:rPr lang="en-IN" dirty="0"/>
              <a:t>Next step is to drop all the missing value that is more than 50%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BA9BCE-E5EE-C379-A8C0-F112D9C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5302" y="1247313"/>
            <a:ext cx="4341181" cy="50010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CA7E92-532E-769C-B996-35398E1D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Vinolia Varsha | svinoliyavarsha@gmail.com | 7022153930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C04BE5-76EC-90B8-4C62-DFCBC8BE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9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8CBF-4A92-541C-0B51-CA43830B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78998"/>
          </a:xfrm>
        </p:spPr>
        <p:txBody>
          <a:bodyPr>
            <a:normAutofit fontScale="90000"/>
          </a:bodyPr>
          <a:lstStyle/>
          <a:p>
            <a:r>
              <a:rPr lang="en-IN" dirty="0"/>
              <a:t>Treating the missing values</a:t>
            </a:r>
            <a:br>
              <a:rPr lang="en-IN" dirty="0"/>
            </a:br>
            <a:r>
              <a:rPr lang="en-IN" u="sng" dirty="0"/>
              <a:t>Action-1</a:t>
            </a:r>
            <a:br>
              <a:rPr lang="en-IN" u="sng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9383-A882-3B46-9994-192A10FB9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11045"/>
            <a:ext cx="4572000" cy="187318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Creating a drop list on the err1 and err2 </a:t>
            </a:r>
          </a:p>
          <a:p>
            <a:r>
              <a:rPr lang="en-US" dirty="0"/>
              <a:t>The err1, err2 is the Uncertainties Columns upper(positive +) and lower(negative -) Transit Properties(Parameters)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61F368-E2C3-8421-CBBD-29D889D9A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5276" y="1275649"/>
            <a:ext cx="4572000" cy="460762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4DA7-6E4C-F1EF-97E7-FBCEBC80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90637"/>
            <a:ext cx="5305888" cy="249263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CDC3A0-F378-1DFC-6AE7-00F8144A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Vinolia Varsha | svinoliyavarsha@gmail.com | 7022153930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5B7DDD-014D-03C9-FB6E-61BA0634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1350</TotalTime>
  <Words>1516</Words>
  <Application>Microsoft Office PowerPoint</Application>
  <PresentationFormat>Widescreen</PresentationFormat>
  <Paragraphs>156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Algerian</vt:lpstr>
      <vt:lpstr>Arial</vt:lpstr>
      <vt:lpstr>Century Gothic</vt:lpstr>
      <vt:lpstr>Mesh</vt:lpstr>
      <vt:lpstr>Kepler data </vt:lpstr>
      <vt:lpstr>Dataset </vt:lpstr>
      <vt:lpstr>Kepler Mission</vt:lpstr>
      <vt:lpstr>Kepler Data Product Overview Page</vt:lpstr>
      <vt:lpstr>Problem statement </vt:lpstr>
      <vt:lpstr>Understanding the data  </vt:lpstr>
      <vt:lpstr>Challenges In The Data  </vt:lpstr>
      <vt:lpstr>Missing value percentage   </vt:lpstr>
      <vt:lpstr>Treating the missing values Action-1  </vt:lpstr>
      <vt:lpstr>Treating the missing values  Action-2</vt:lpstr>
      <vt:lpstr>Treating missing values  Action-3</vt:lpstr>
      <vt:lpstr>Major finding through EDA 'koi_disposition'</vt:lpstr>
      <vt:lpstr>Major finding through EDA Categorical feature  </vt:lpstr>
      <vt:lpstr>Major finding through EDA Outliers </vt:lpstr>
      <vt:lpstr>Data understand and cleaning   Action-1</vt:lpstr>
      <vt:lpstr>CORRELATION MATRIX </vt:lpstr>
      <vt:lpstr>Model selection Functions for Model Evaluation</vt:lpstr>
      <vt:lpstr>K Nearest Neighbours</vt:lpstr>
      <vt:lpstr>Support Vector Classifier</vt:lpstr>
      <vt:lpstr>Decision Tree Classifier</vt:lpstr>
      <vt:lpstr>Random Forest Classifier</vt:lpstr>
      <vt:lpstr>Gradient Boosting Classifier</vt:lpstr>
      <vt:lpstr>Results </vt:lpstr>
      <vt:lpstr>Tuning Hyperparameters</vt:lpstr>
      <vt:lpstr>Crosstab </vt:lpstr>
      <vt:lpstr>Classification report  </vt:lpstr>
      <vt:lpstr>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Kepler data </dc:title>
  <dc:creator>varsha s</dc:creator>
  <cp:lastModifiedBy>varsha s</cp:lastModifiedBy>
  <cp:revision>5</cp:revision>
  <dcterms:created xsi:type="dcterms:W3CDTF">2022-11-08T17:20:58Z</dcterms:created>
  <dcterms:modified xsi:type="dcterms:W3CDTF">2022-11-15T15:04:48Z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